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94" r:id="rId3"/>
  </p:sldMasterIdLst>
  <p:sldIdLst>
    <p:sldId id="256" r:id="rId4"/>
    <p:sldId id="282" r:id="rId5"/>
    <p:sldId id="258" r:id="rId6"/>
    <p:sldId id="283" r:id="rId7"/>
    <p:sldId id="277" r:id="rId8"/>
    <p:sldId id="284" r:id="rId9"/>
    <p:sldId id="261" r:id="rId10"/>
    <p:sldId id="268" r:id="rId11"/>
    <p:sldId id="279" r:id="rId12"/>
    <p:sldId id="285" r:id="rId13"/>
    <p:sldId id="286" r:id="rId14"/>
    <p:sldId id="287" r:id="rId15"/>
    <p:sldId id="288" r:id="rId16"/>
    <p:sldId id="280" r:id="rId17"/>
    <p:sldId id="28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1032"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E91DD1-ECF3-4EC5-99CC-FC7815A6BFF3}"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9314375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E91DD1-ECF3-4EC5-99CC-FC7815A6BFF3}"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20548882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E91DD1-ECF3-4EC5-99CC-FC7815A6BFF3}"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24703085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991139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113408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056017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757161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053064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4" name="Footer Placeholder 3"/>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749388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3" name="Footer Placeholder 2"/>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966131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882873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E91DD1-ECF3-4EC5-99CC-FC7815A6BFF3}"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29230985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679489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18303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Tree>
    <p:extLst>
      <p:ext uri="{BB962C8B-B14F-4D97-AF65-F5344CB8AC3E}">
        <p14:creationId xmlns:p14="http://schemas.microsoft.com/office/powerpoint/2010/main" val="2261120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259439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Tree>
    <p:extLst>
      <p:ext uri="{BB962C8B-B14F-4D97-AF65-F5344CB8AC3E}">
        <p14:creationId xmlns:p14="http://schemas.microsoft.com/office/powerpoint/2010/main" val="379648542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31233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9448582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889564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399110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151128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4E91DD1-ECF3-4EC5-99CC-FC7815A6BFF3}" type="datetimeFigureOut">
              <a:rPr lang="en-US" smtClean="0"/>
              <a:t>3/31/2020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0106138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6128212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633357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0371935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4" name="Footer Placeholder 3"/>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706796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3" name="Footer Placeholder 2"/>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0581042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5617219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090165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0069331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Tree>
    <p:extLst>
      <p:ext uri="{BB962C8B-B14F-4D97-AF65-F5344CB8AC3E}">
        <p14:creationId xmlns:p14="http://schemas.microsoft.com/office/powerpoint/2010/main" val="2362121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47741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E91DD1-ECF3-4EC5-99CC-FC7815A6BFF3}"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1674537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w="3175" cmpd="sng">
                  <a:noFill/>
                </a:ln>
                <a:solidFill>
                  <a:srgbClr val="A53010"/>
                </a:solidFill>
                <a:effectLst/>
                <a:uLnTx/>
                <a:uFillTx/>
                <a:latin typeface="Arial"/>
                <a:ea typeface="+mn-ea"/>
                <a:cs typeface="+mn-cs"/>
              </a:rPr>
              <a:t>”</a:t>
            </a:r>
          </a:p>
        </p:txBody>
      </p:sp>
    </p:spTree>
    <p:extLst>
      <p:ext uri="{BB962C8B-B14F-4D97-AF65-F5344CB8AC3E}">
        <p14:creationId xmlns:p14="http://schemas.microsoft.com/office/powerpoint/2010/main" val="25771492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6029604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578244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6637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E91DD1-ECF3-4EC5-99CC-FC7815A6BFF3}" type="datetimeFigureOut">
              <a:rPr lang="en-US" smtClean="0"/>
              <a:t>3/31/2020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30377715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E91DD1-ECF3-4EC5-99CC-FC7815A6BFF3}" type="datetimeFigureOut">
              <a:rPr lang="en-US" smtClean="0"/>
              <a:t>3/31/2020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881043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91DD1-ECF3-4EC5-99CC-FC7815A6BFF3}" type="datetimeFigureOut">
              <a:rPr lang="en-US" smtClean="0"/>
              <a:t>3/31/2020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870024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E91DD1-ECF3-4EC5-99CC-FC7815A6BFF3}"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3502487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4E91DD1-ECF3-4EC5-99CC-FC7815A6BFF3}" type="datetimeFigureOut">
              <a:rPr lang="en-US" smtClean="0"/>
              <a:t>3/31/2020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DFB628A-4729-447D-A4D2-1177419FC52A}" type="slidenum">
              <a:rPr lang="en-US" smtClean="0"/>
              <a:t>‹#›</a:t>
            </a:fld>
            <a:endParaRPr lang="en-US"/>
          </a:p>
        </p:txBody>
      </p:sp>
    </p:spTree>
    <p:extLst>
      <p:ext uri="{BB962C8B-B14F-4D97-AF65-F5344CB8AC3E}">
        <p14:creationId xmlns:p14="http://schemas.microsoft.com/office/powerpoint/2010/main" val="199477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theme" Target="../theme/theme3.xml"/><Relationship Id="rId2" Type="http://schemas.openxmlformats.org/officeDocument/2006/relationships/slideLayout" Target="../slideLayouts/slideLayout29.xml"/><Relationship Id="rId16" Type="http://schemas.openxmlformats.org/officeDocument/2006/relationships/slideLayout" Target="../slideLayouts/slideLayout4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E91DD1-ECF3-4EC5-99CC-FC7815A6BFF3}" type="datetimeFigureOut">
              <a:rPr lang="en-US" smtClean="0"/>
              <a:t>3/31/2020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FB628A-4729-447D-A4D2-1177419FC52A}" type="slidenum">
              <a:rPr lang="en-US" smtClean="0"/>
              <a:t>‹#›</a:t>
            </a:fld>
            <a:endParaRPr lang="en-US"/>
          </a:p>
        </p:txBody>
      </p:sp>
    </p:spTree>
    <p:extLst>
      <p:ext uri="{BB962C8B-B14F-4D97-AF65-F5344CB8AC3E}">
        <p14:creationId xmlns:p14="http://schemas.microsoft.com/office/powerpoint/2010/main" val="151534097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62268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61BEF0D-F0BB-DE4B-95CE-6DB70DBA9567}" type="datetimeFigureOut">
              <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3/31/2020</a:t>
            </a:fld>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900" b="0" i="0" u="none" strike="noStrike" kern="1200" cap="none" spc="0" normalizeH="0" baseline="0" noProof="0" dirty="0">
              <a:ln>
                <a:noFill/>
              </a:ln>
              <a:solidFill>
                <a:prstClr val="black">
                  <a:tint val="75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D57F1E4F-1CFF-5643-939E-217C01CDF565}" type="slidenum">
              <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2000" b="0" i="0" u="none" strike="noStrike" kern="1200" cap="none" spc="0" normalizeH="0" baseline="0" noProof="0" dirty="0">
              <a:ln>
                <a:noFill/>
              </a:ln>
              <a:solidFill>
                <a:srgbClr val="FEFFFF"/>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30399602"/>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9270" y="1571172"/>
            <a:ext cx="8915399" cy="2262781"/>
          </a:xfrm>
        </p:spPr>
        <p:txBody>
          <a:bodyPr>
            <a:normAutofit/>
          </a:bodyPr>
          <a:lstStyle/>
          <a:p>
            <a:pPr algn="ctr"/>
            <a:r>
              <a:rPr lang="en-US" sz="4400" b="1" dirty="0" smtClean="0">
                <a:latin typeface="Calibri" panose="020F0502020204030204" pitchFamily="34" charset="0"/>
              </a:rPr>
              <a:t>History of English Literature I</a:t>
            </a:r>
            <a:endParaRPr lang="en-US" sz="4400" dirty="0">
              <a:latin typeface="Calibri" panose="020F0502020204030204" pitchFamily="34" charset="0"/>
            </a:endParaRPr>
          </a:p>
        </p:txBody>
      </p:sp>
      <p:sp>
        <p:nvSpPr>
          <p:cNvPr id="3" name="Subtitle 2"/>
          <p:cNvSpPr>
            <a:spLocks noGrp="1"/>
          </p:cNvSpPr>
          <p:nvPr>
            <p:ph type="subTitle" idx="1"/>
          </p:nvPr>
        </p:nvSpPr>
        <p:spPr>
          <a:xfrm>
            <a:off x="2139269" y="3833953"/>
            <a:ext cx="8915399" cy="1126283"/>
          </a:xfrm>
        </p:spPr>
        <p:txBody>
          <a:bodyPr>
            <a:normAutofit/>
          </a:bodyPr>
          <a:lstStyle/>
          <a:p>
            <a:pPr algn="ctr"/>
            <a:r>
              <a:rPr lang="en-US" sz="3200" b="1" dirty="0" smtClean="0">
                <a:solidFill>
                  <a:schemeClr val="tx1">
                    <a:lumMod val="85000"/>
                    <a:lumOff val="15000"/>
                  </a:schemeClr>
                </a:solidFill>
                <a:latin typeface="Calibri" panose="020F0502020204030204" pitchFamily="34" charset="0"/>
                <a:ea typeface="+mj-ea"/>
                <a:cs typeface="+mj-cs"/>
              </a:rPr>
              <a:t>Lecture Topic: The English Renaissance</a:t>
            </a:r>
            <a:endParaRPr lang="en-US" sz="3200" b="1" dirty="0">
              <a:solidFill>
                <a:schemeClr val="tx1">
                  <a:lumMod val="85000"/>
                  <a:lumOff val="15000"/>
                </a:schemeClr>
              </a:solidFill>
              <a:latin typeface="Calibri" panose="020F0502020204030204" pitchFamily="34" charset="0"/>
              <a:ea typeface="+mj-ea"/>
              <a:cs typeface="+mj-cs"/>
            </a:endParaRPr>
          </a:p>
        </p:txBody>
      </p:sp>
    </p:spTree>
    <p:extLst>
      <p:ext uri="{BB962C8B-B14F-4D97-AF65-F5344CB8AC3E}">
        <p14:creationId xmlns:p14="http://schemas.microsoft.com/office/powerpoint/2010/main" val="26349657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752600" y="600557"/>
            <a:ext cx="8458200" cy="762000"/>
          </a:xfrm>
        </p:spPr>
        <p:txBody>
          <a:bodyPr>
            <a:normAutofit fontScale="90000"/>
          </a:bodyPr>
          <a:lstStyle/>
          <a:p>
            <a:r>
              <a:rPr lang="en-US" altLang="en-US" sz="4000" dirty="0" smtClean="0">
                <a:solidFill>
                  <a:srgbClr val="FF3300"/>
                </a:solidFill>
                <a:latin typeface="Britannic Bold" panose="020B0903060703020204" pitchFamily="34" charset="0"/>
              </a:rPr>
              <a:t>Shakespeare’s Tragedies</a:t>
            </a:r>
            <a:r>
              <a:rPr lang="en-US" altLang="en-US" sz="4000" dirty="0">
                <a:solidFill>
                  <a:srgbClr val="FF3300"/>
                </a:solidFill>
                <a:latin typeface="Britannic Bold" panose="020B0903060703020204" pitchFamily="34" charset="0"/>
              </a:rPr>
              <a:t>:</a:t>
            </a:r>
            <a:r>
              <a:rPr lang="en-US" altLang="en-US" dirty="0">
                <a:solidFill>
                  <a:srgbClr val="FF3300"/>
                </a:solidFill>
                <a:latin typeface="Times New Roman" panose="02020603050405020304" pitchFamily="18" charset="0"/>
              </a:rPr>
              <a:t/>
            </a:r>
            <a:br>
              <a:rPr lang="en-US" altLang="en-US" dirty="0">
                <a:solidFill>
                  <a:srgbClr val="FF3300"/>
                </a:solidFill>
                <a:latin typeface="Times New Roman" panose="02020603050405020304" pitchFamily="18" charset="0"/>
              </a:rPr>
            </a:br>
            <a:endParaRPr lang="en-US" altLang="en-US" dirty="0">
              <a:solidFill>
                <a:srgbClr val="FF3300"/>
              </a:solidFill>
              <a:latin typeface="Times New Roman" panose="02020603050405020304" pitchFamily="18" charset="0"/>
            </a:endParaRPr>
          </a:p>
        </p:txBody>
      </p:sp>
      <p:sp>
        <p:nvSpPr>
          <p:cNvPr id="18435" name="Rectangle 3"/>
          <p:cNvSpPr>
            <a:spLocks noGrp="1" noChangeArrowheads="1"/>
          </p:cNvSpPr>
          <p:nvPr>
            <p:ph type="body" idx="1"/>
          </p:nvPr>
        </p:nvSpPr>
        <p:spPr/>
        <p:txBody>
          <a:bodyPr/>
          <a:lstStyle/>
          <a:p>
            <a:r>
              <a:rPr lang="en-US" altLang="en-US" b="1" dirty="0">
                <a:latin typeface="Times New Roman" panose="02020603050405020304" pitchFamily="18" charset="0"/>
              </a:rPr>
              <a:t>Romeo and Juliet</a:t>
            </a:r>
          </a:p>
          <a:p>
            <a:r>
              <a:rPr lang="en-US" altLang="en-US" b="1" dirty="0">
                <a:latin typeface="Times New Roman" panose="02020603050405020304" pitchFamily="18" charset="0"/>
              </a:rPr>
              <a:t>Hamlet</a:t>
            </a:r>
          </a:p>
          <a:p>
            <a:r>
              <a:rPr lang="en-US" altLang="en-US" b="1" dirty="0">
                <a:latin typeface="Times New Roman" panose="02020603050405020304" pitchFamily="18" charset="0"/>
              </a:rPr>
              <a:t>King Lear</a:t>
            </a:r>
          </a:p>
          <a:p>
            <a:r>
              <a:rPr lang="en-US" altLang="en-US" b="1" dirty="0">
                <a:latin typeface="Times New Roman" panose="02020603050405020304" pitchFamily="18" charset="0"/>
              </a:rPr>
              <a:t>Macbeth</a:t>
            </a:r>
          </a:p>
          <a:p>
            <a:r>
              <a:rPr lang="en-US" altLang="en-US" b="1" dirty="0">
                <a:latin typeface="Times New Roman" panose="02020603050405020304" pitchFamily="18" charset="0"/>
              </a:rPr>
              <a:t>Othello</a:t>
            </a:r>
          </a:p>
          <a:p>
            <a:r>
              <a:rPr lang="en-US" altLang="en-US" b="1" dirty="0">
                <a:latin typeface="Times New Roman" panose="02020603050405020304" pitchFamily="18" charset="0"/>
              </a:rPr>
              <a:t>Julius Caesar </a:t>
            </a:r>
          </a:p>
          <a:p>
            <a:r>
              <a:rPr lang="en-US" altLang="en-US" b="1" dirty="0">
                <a:latin typeface="Times New Roman" panose="02020603050405020304" pitchFamily="18" charset="0"/>
              </a:rPr>
              <a:t>Anthony and Cleopatra</a:t>
            </a:r>
          </a:p>
        </p:txBody>
      </p:sp>
    </p:spTree>
    <p:extLst>
      <p:ext uri="{BB962C8B-B14F-4D97-AF65-F5344CB8AC3E}">
        <p14:creationId xmlns:p14="http://schemas.microsoft.com/office/powerpoint/2010/main" val="1875788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694022" y="608612"/>
            <a:ext cx="8911687" cy="1280890"/>
          </a:xfrm>
        </p:spPr>
        <p:txBody>
          <a:bodyPr/>
          <a:lstStyle/>
          <a:p>
            <a:r>
              <a:rPr lang="en-US" altLang="en-US" sz="4000" dirty="0" smtClean="0">
                <a:solidFill>
                  <a:srgbClr val="FF3300"/>
                </a:solidFill>
                <a:latin typeface="Britannic Bold" panose="020B0903060703020204" pitchFamily="34" charset="0"/>
              </a:rPr>
              <a:t>Shakespeare’s Comedies</a:t>
            </a:r>
            <a:r>
              <a:rPr lang="en-US" altLang="en-US" sz="4000" dirty="0">
                <a:solidFill>
                  <a:srgbClr val="FF3300"/>
                </a:solidFill>
                <a:latin typeface="Britannic Bold" panose="020B0903060703020204" pitchFamily="34" charset="0"/>
              </a:rPr>
              <a:t>:</a:t>
            </a:r>
          </a:p>
        </p:txBody>
      </p:sp>
      <p:sp>
        <p:nvSpPr>
          <p:cNvPr id="19459" name="Rectangle 3"/>
          <p:cNvSpPr>
            <a:spLocks noGrp="1" noChangeArrowheads="1"/>
          </p:cNvSpPr>
          <p:nvPr>
            <p:ph type="body" idx="1"/>
          </p:nvPr>
        </p:nvSpPr>
        <p:spPr>
          <a:xfrm>
            <a:off x="1981200" y="1600200"/>
            <a:ext cx="8077200" cy="4267200"/>
          </a:xfrm>
        </p:spPr>
        <p:txBody>
          <a:bodyPr/>
          <a:lstStyle/>
          <a:p>
            <a:r>
              <a:rPr lang="en-US" altLang="en-US" b="1" dirty="0">
                <a:latin typeface="Times New Roman" panose="02020603050405020304" pitchFamily="18" charset="0"/>
              </a:rPr>
              <a:t>All’s Well That Ends Well</a:t>
            </a:r>
          </a:p>
          <a:p>
            <a:r>
              <a:rPr lang="en-US" altLang="en-US" b="1" dirty="0">
                <a:latin typeface="Times New Roman" panose="02020603050405020304" pitchFamily="18" charset="0"/>
              </a:rPr>
              <a:t>As You Like It</a:t>
            </a:r>
          </a:p>
          <a:p>
            <a:r>
              <a:rPr lang="en-US" altLang="en-US" b="1" dirty="0">
                <a:latin typeface="Times New Roman" panose="02020603050405020304" pitchFamily="18" charset="0"/>
              </a:rPr>
              <a:t>The Comedy of Errors</a:t>
            </a:r>
          </a:p>
          <a:p>
            <a:r>
              <a:rPr lang="en-US" altLang="en-US" b="1" dirty="0">
                <a:latin typeface="Times New Roman" panose="02020603050405020304" pitchFamily="18" charset="0"/>
              </a:rPr>
              <a:t>The Merchant of Venice</a:t>
            </a:r>
          </a:p>
          <a:p>
            <a:r>
              <a:rPr lang="en-US" altLang="en-US" b="1" dirty="0">
                <a:latin typeface="Times New Roman" panose="02020603050405020304" pitchFamily="18" charset="0"/>
              </a:rPr>
              <a:t>The Merry Wives of Windsor</a:t>
            </a:r>
          </a:p>
          <a:p>
            <a:r>
              <a:rPr lang="en-US" altLang="en-US" b="1" dirty="0">
                <a:latin typeface="Times New Roman" panose="02020603050405020304" pitchFamily="18" charset="0"/>
              </a:rPr>
              <a:t>A Midsummer Night’s Dream</a:t>
            </a:r>
          </a:p>
          <a:p>
            <a:r>
              <a:rPr lang="en-US" altLang="en-US" b="1" dirty="0">
                <a:latin typeface="Times New Roman" panose="02020603050405020304" pitchFamily="18" charset="0"/>
              </a:rPr>
              <a:t>Much Ado about Nothing</a:t>
            </a:r>
          </a:p>
          <a:p>
            <a:endParaRPr lang="en-US" altLang="en-US" b="1" dirty="0">
              <a:latin typeface="Times New Roman" panose="02020603050405020304" pitchFamily="18" charset="0"/>
            </a:endParaRPr>
          </a:p>
          <a:p>
            <a:endParaRPr lang="en-US" altLang="en-US" b="1" dirty="0">
              <a:latin typeface="Times New Roman" panose="02020603050405020304" pitchFamily="18" charset="0"/>
            </a:endParaRPr>
          </a:p>
        </p:txBody>
      </p:sp>
    </p:spTree>
    <p:extLst>
      <p:ext uri="{BB962C8B-B14F-4D97-AF65-F5344CB8AC3E}">
        <p14:creationId xmlns:p14="http://schemas.microsoft.com/office/powerpoint/2010/main" val="26934269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802512" y="624110"/>
            <a:ext cx="8911687" cy="1280890"/>
          </a:xfrm>
        </p:spPr>
        <p:txBody>
          <a:bodyPr/>
          <a:lstStyle/>
          <a:p>
            <a:r>
              <a:rPr lang="en-US" altLang="en-US" sz="4000" dirty="0" smtClean="0">
                <a:solidFill>
                  <a:srgbClr val="FF3300"/>
                </a:solidFill>
                <a:latin typeface="Britannic Bold" panose="020B0903060703020204" pitchFamily="34" charset="0"/>
              </a:rPr>
              <a:t>Shakespeare’s Comedies</a:t>
            </a:r>
            <a:endParaRPr lang="ru-RU" altLang="en-US" sz="4000" dirty="0">
              <a:solidFill>
                <a:srgbClr val="FF3300"/>
              </a:solidFill>
              <a:latin typeface="Britannic Bold" panose="020B0903060703020204" pitchFamily="34" charset="0"/>
            </a:endParaRPr>
          </a:p>
        </p:txBody>
      </p:sp>
      <p:sp>
        <p:nvSpPr>
          <p:cNvPr id="20483" name="Rectangle 3"/>
          <p:cNvSpPr>
            <a:spLocks noGrp="1" noChangeArrowheads="1"/>
          </p:cNvSpPr>
          <p:nvPr>
            <p:ph type="body" idx="1"/>
          </p:nvPr>
        </p:nvSpPr>
        <p:spPr/>
        <p:txBody>
          <a:bodyPr/>
          <a:lstStyle/>
          <a:p>
            <a:r>
              <a:rPr lang="en-US" altLang="en-US" b="1" dirty="0">
                <a:latin typeface="Times New Roman" panose="02020603050405020304" pitchFamily="18" charset="0"/>
              </a:rPr>
              <a:t>The Taming of the Shrew</a:t>
            </a:r>
          </a:p>
          <a:p>
            <a:r>
              <a:rPr lang="en-US" altLang="en-US" b="1" dirty="0">
                <a:latin typeface="Times New Roman" panose="02020603050405020304" pitchFamily="18" charset="0"/>
              </a:rPr>
              <a:t>The Tempest</a:t>
            </a:r>
          </a:p>
          <a:p>
            <a:r>
              <a:rPr lang="en-US" altLang="en-US" b="1" dirty="0">
                <a:latin typeface="Times New Roman" panose="02020603050405020304" pitchFamily="18" charset="0"/>
              </a:rPr>
              <a:t>Twelfth Night</a:t>
            </a:r>
          </a:p>
          <a:p>
            <a:r>
              <a:rPr lang="en-US" altLang="en-US" b="1" dirty="0">
                <a:latin typeface="Times New Roman" panose="02020603050405020304" pitchFamily="18" charset="0"/>
              </a:rPr>
              <a:t>The Two Gentlemen of Verona</a:t>
            </a:r>
          </a:p>
          <a:p>
            <a:r>
              <a:rPr lang="en-US" altLang="en-US" b="1" dirty="0">
                <a:latin typeface="Times New Roman" panose="02020603050405020304" pitchFamily="18" charset="0"/>
              </a:rPr>
              <a:t>The Two Noble Kinsmen</a:t>
            </a:r>
          </a:p>
          <a:p>
            <a:r>
              <a:rPr lang="en-US" altLang="en-US" b="1" dirty="0">
                <a:latin typeface="Times New Roman" panose="02020603050405020304" pitchFamily="18" charset="0"/>
              </a:rPr>
              <a:t>Love’s </a:t>
            </a:r>
            <a:r>
              <a:rPr lang="en-US" altLang="en-US" b="1" dirty="0" err="1" smtClean="0">
                <a:latin typeface="Times New Roman" panose="02020603050405020304" pitchFamily="18" charset="0"/>
              </a:rPr>
              <a:t>Labour</a:t>
            </a:r>
            <a:r>
              <a:rPr lang="en-US" altLang="en-US" b="1" dirty="0" smtClean="0">
                <a:latin typeface="Times New Roman" panose="02020603050405020304" pitchFamily="18" charset="0"/>
              </a:rPr>
              <a:t> </a:t>
            </a:r>
            <a:r>
              <a:rPr lang="en-US" altLang="en-US" b="1" dirty="0">
                <a:latin typeface="Times New Roman" panose="02020603050405020304" pitchFamily="18" charset="0"/>
              </a:rPr>
              <a:t>Lost</a:t>
            </a:r>
          </a:p>
          <a:p>
            <a:r>
              <a:rPr lang="en-US" altLang="en-US" b="1" dirty="0">
                <a:latin typeface="Times New Roman" panose="02020603050405020304" pitchFamily="18" charset="0"/>
              </a:rPr>
              <a:t>Winter’s Tale</a:t>
            </a:r>
          </a:p>
        </p:txBody>
      </p:sp>
    </p:spTree>
    <p:extLst>
      <p:ext uri="{BB962C8B-B14F-4D97-AF65-F5344CB8AC3E}">
        <p14:creationId xmlns:p14="http://schemas.microsoft.com/office/powerpoint/2010/main" val="3623022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694022" y="624110"/>
            <a:ext cx="8911687" cy="1280890"/>
          </a:xfrm>
        </p:spPr>
        <p:txBody>
          <a:bodyPr/>
          <a:lstStyle/>
          <a:p>
            <a:r>
              <a:rPr lang="en-US" altLang="en-US" sz="4000" dirty="0" smtClean="0">
                <a:solidFill>
                  <a:srgbClr val="FF3300"/>
                </a:solidFill>
                <a:latin typeface="Britannic Bold" panose="020B0903060703020204" pitchFamily="34" charset="0"/>
              </a:rPr>
              <a:t>Shakespeare's </a:t>
            </a:r>
            <a:r>
              <a:rPr lang="en-US" altLang="en-US" sz="4000" dirty="0" smtClean="0">
                <a:solidFill>
                  <a:srgbClr val="FF3300"/>
                </a:solidFill>
                <a:latin typeface="Britannic Bold" panose="020B0903060703020204" pitchFamily="34" charset="0"/>
              </a:rPr>
              <a:t>Historical Plays</a:t>
            </a:r>
            <a:r>
              <a:rPr lang="en-US" altLang="en-US" sz="4000" dirty="0">
                <a:solidFill>
                  <a:srgbClr val="FF3300"/>
                </a:solidFill>
                <a:latin typeface="Britannic Bold" panose="020B0903060703020204" pitchFamily="34" charset="0"/>
              </a:rPr>
              <a:t>:</a:t>
            </a:r>
          </a:p>
        </p:txBody>
      </p:sp>
      <p:sp>
        <p:nvSpPr>
          <p:cNvPr id="21507" name="Rectangle 3"/>
          <p:cNvSpPr>
            <a:spLocks noGrp="1" noChangeArrowheads="1"/>
          </p:cNvSpPr>
          <p:nvPr>
            <p:ph type="body" idx="1"/>
          </p:nvPr>
        </p:nvSpPr>
        <p:spPr/>
        <p:txBody>
          <a:bodyPr/>
          <a:lstStyle/>
          <a:p>
            <a:r>
              <a:rPr lang="en-US" altLang="en-US" b="1" dirty="0">
                <a:latin typeface="Times New Roman" panose="02020603050405020304" pitchFamily="18" charset="0"/>
              </a:rPr>
              <a:t>King John</a:t>
            </a:r>
          </a:p>
          <a:p>
            <a:r>
              <a:rPr lang="en-US" altLang="en-US" b="1" dirty="0">
                <a:latin typeface="Times New Roman" panose="02020603050405020304" pitchFamily="18" charset="0"/>
              </a:rPr>
              <a:t>Richard II</a:t>
            </a:r>
          </a:p>
          <a:p>
            <a:r>
              <a:rPr lang="en-US" altLang="en-US" b="1" dirty="0">
                <a:latin typeface="Times New Roman" panose="02020603050405020304" pitchFamily="18" charset="0"/>
              </a:rPr>
              <a:t>Richard III</a:t>
            </a:r>
          </a:p>
          <a:p>
            <a:r>
              <a:rPr lang="en-US" altLang="en-US" b="1" dirty="0">
                <a:latin typeface="Times New Roman" panose="02020603050405020304" pitchFamily="18" charset="0"/>
              </a:rPr>
              <a:t>Henry IV</a:t>
            </a:r>
          </a:p>
          <a:p>
            <a:r>
              <a:rPr lang="en-US" altLang="en-US" b="1" dirty="0">
                <a:latin typeface="Times New Roman" panose="02020603050405020304" pitchFamily="18" charset="0"/>
              </a:rPr>
              <a:t>Henry VI</a:t>
            </a:r>
          </a:p>
          <a:p>
            <a:r>
              <a:rPr lang="en-US" altLang="en-US" b="1" dirty="0">
                <a:latin typeface="Times New Roman" panose="02020603050405020304" pitchFamily="18" charset="0"/>
              </a:rPr>
              <a:t>Henry VIII</a:t>
            </a:r>
          </a:p>
        </p:txBody>
      </p:sp>
    </p:spTree>
    <p:extLst>
      <p:ext uri="{BB962C8B-B14F-4D97-AF65-F5344CB8AC3E}">
        <p14:creationId xmlns:p14="http://schemas.microsoft.com/office/powerpoint/2010/main" val="14141179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75" y="748094"/>
            <a:ext cx="8911687" cy="1280890"/>
          </a:xfrm>
        </p:spPr>
        <p:txBody>
          <a:bodyPr/>
          <a:lstStyle/>
          <a:p>
            <a:r>
              <a:rPr lang="en-US" altLang="en-US" sz="3200" b="1" u="sng" dirty="0">
                <a:solidFill>
                  <a:srgbClr val="FF3300"/>
                </a:solidFill>
                <a:latin typeface="Britannic Bold" panose="020B0903060703020204" pitchFamily="34" charset="0"/>
              </a:rPr>
              <a:t>Edmund Spenser (c. 1552 </a:t>
            </a:r>
            <a:r>
              <a:rPr lang="en-US" altLang="en-US" sz="3200" b="1" u="sng" dirty="0" smtClean="0">
                <a:solidFill>
                  <a:srgbClr val="FF3300"/>
                </a:solidFill>
                <a:latin typeface="Britannic Bold" panose="020B0903060703020204" pitchFamily="34" charset="0"/>
              </a:rPr>
              <a:t>- </a:t>
            </a:r>
            <a:r>
              <a:rPr lang="en-US" altLang="en-US" sz="3200" b="1" u="sng" dirty="0">
                <a:solidFill>
                  <a:srgbClr val="FF3300"/>
                </a:solidFill>
                <a:latin typeface="Britannic Bold" panose="020B0903060703020204" pitchFamily="34" charset="0"/>
              </a:rPr>
              <a:t>1599)</a:t>
            </a:r>
            <a:endParaRPr lang="en-US" sz="3200" b="1" i="1" dirty="0"/>
          </a:p>
        </p:txBody>
      </p:sp>
      <p:sp>
        <p:nvSpPr>
          <p:cNvPr id="3" name="Content Placeholder 2"/>
          <p:cNvSpPr>
            <a:spLocks noGrp="1"/>
          </p:cNvSpPr>
          <p:nvPr>
            <p:ph idx="1"/>
          </p:nvPr>
        </p:nvSpPr>
        <p:spPr>
          <a:xfrm>
            <a:off x="2248251" y="1534331"/>
            <a:ext cx="9282487" cy="4438883"/>
          </a:xfrm>
        </p:spPr>
        <p:txBody>
          <a:bodyPr>
            <a:normAutofit fontScale="92500" lnSpcReduction="20000"/>
          </a:bodyPr>
          <a:lstStyle/>
          <a:p>
            <a:r>
              <a:rPr lang="en-US" sz="2600" b="1" dirty="0" smtClean="0">
                <a:latin typeface="Goudy Old Style"/>
                <a:cs typeface="Goudy Old Style"/>
              </a:rPr>
              <a:t>Influential renaissance poet</a:t>
            </a:r>
          </a:p>
          <a:p>
            <a:r>
              <a:rPr lang="en-US" sz="2600" b="1" dirty="0" smtClean="0">
                <a:latin typeface="Goudy Old Style"/>
                <a:cs typeface="Goudy Old Style"/>
              </a:rPr>
              <a:t>dominating </a:t>
            </a:r>
            <a:r>
              <a:rPr lang="en-US" sz="2600" b="1" dirty="0">
                <a:latin typeface="Goudy Old Style"/>
                <a:cs typeface="Goudy Old Style"/>
              </a:rPr>
              <a:t>literary </a:t>
            </a:r>
            <a:r>
              <a:rPr lang="en-US" sz="2600" b="1" dirty="0" smtClean="0">
                <a:latin typeface="Goudy Old Style"/>
                <a:cs typeface="Goudy Old Style"/>
              </a:rPr>
              <a:t>intellect  </a:t>
            </a:r>
            <a:endParaRPr lang="en-US" sz="2600" b="1" dirty="0">
              <a:latin typeface="Goudy Old Style"/>
              <a:cs typeface="Goudy Old Style"/>
            </a:endParaRPr>
          </a:p>
          <a:p>
            <a:r>
              <a:rPr lang="en-US" sz="2600" b="1" dirty="0">
                <a:latin typeface="Goudy Old Style"/>
                <a:cs typeface="Goudy Old Style"/>
              </a:rPr>
              <a:t>The Shepherd's Calendar (1597)</a:t>
            </a:r>
          </a:p>
          <a:p>
            <a:pPr lvl="1"/>
            <a:r>
              <a:rPr lang="en-US" sz="2400" b="1" dirty="0" smtClean="0">
                <a:latin typeface="Goudy Old Style"/>
                <a:cs typeface="Goudy Old Style"/>
              </a:rPr>
              <a:t>A </a:t>
            </a:r>
            <a:r>
              <a:rPr lang="en-US" sz="2400" b="1" dirty="0">
                <a:latin typeface="Goudy Old Style"/>
                <a:cs typeface="Goudy Old Style"/>
              </a:rPr>
              <a:t>poem in the traditional pastoral form and his first important work, established his poetic reputation. The union of line and meter in the poem is more harmonious, more supple, and richer than that in the works of Chaucer. His sonnet Amoretti is one of the most famous sonnet sequences of the Elizabethan Age.</a:t>
            </a:r>
          </a:p>
          <a:p>
            <a:r>
              <a:rPr lang="en-US" sz="2600" b="1" dirty="0">
                <a:latin typeface="Goudy Old Style"/>
                <a:cs typeface="Goudy Old Style"/>
              </a:rPr>
              <a:t> The Faerie </a:t>
            </a:r>
            <a:r>
              <a:rPr lang="en-US" sz="2600" b="1" dirty="0" err="1" smtClean="0">
                <a:latin typeface="Goudy Old Style"/>
                <a:cs typeface="Goudy Old Style"/>
              </a:rPr>
              <a:t>Queene</a:t>
            </a:r>
            <a:r>
              <a:rPr lang="en-US" sz="2600" b="1" dirty="0" smtClean="0">
                <a:latin typeface="Goudy Old Style"/>
                <a:cs typeface="Goudy Old Style"/>
              </a:rPr>
              <a:t>: Epic poem </a:t>
            </a:r>
          </a:p>
          <a:p>
            <a:pPr lvl="1"/>
            <a:r>
              <a:rPr lang="en-US" sz="2400" b="1" dirty="0" smtClean="0">
                <a:latin typeface="Goudy Old Style"/>
                <a:cs typeface="Goudy Old Style"/>
              </a:rPr>
              <a:t>The </a:t>
            </a:r>
            <a:r>
              <a:rPr lang="en-US" sz="2400" b="1" dirty="0">
                <a:latin typeface="Goudy Old Style"/>
                <a:cs typeface="Goudy Old Style"/>
              </a:rPr>
              <a:t>Faerie </a:t>
            </a:r>
            <a:r>
              <a:rPr lang="en-US" sz="2400" b="1" dirty="0" err="1">
                <a:latin typeface="Goudy Old Style"/>
                <a:cs typeface="Goudy Old Style"/>
              </a:rPr>
              <a:t>Queene</a:t>
            </a:r>
            <a:r>
              <a:rPr lang="en-US" sz="2400" b="1" dirty="0">
                <a:latin typeface="Goudy Old Style"/>
                <a:cs typeface="Goudy Old Style"/>
              </a:rPr>
              <a:t> he devised a verse form called the Spenserian Stanza, which consists of eight ten -syllable lines, plus a ninth line of 12 syllables, an iambic rhythm and a rhyme scheme as follows: </a:t>
            </a:r>
            <a:r>
              <a:rPr lang="en-US" sz="2400" b="1" dirty="0" err="1">
                <a:latin typeface="Goudy Old Style"/>
                <a:cs typeface="Goudy Old Style"/>
              </a:rPr>
              <a:t>abab</a:t>
            </a:r>
            <a:r>
              <a:rPr lang="en-US" sz="2400" b="1" dirty="0">
                <a:latin typeface="Goudy Old Style"/>
                <a:cs typeface="Goudy Old Style"/>
              </a:rPr>
              <a:t> </a:t>
            </a:r>
            <a:r>
              <a:rPr lang="en-US" sz="2400" b="1" dirty="0" err="1">
                <a:latin typeface="Goudy Old Style"/>
                <a:cs typeface="Goudy Old Style"/>
              </a:rPr>
              <a:t>bcbc</a:t>
            </a:r>
            <a:r>
              <a:rPr lang="en-US" sz="2400" b="1" dirty="0">
                <a:latin typeface="Goudy Old Style"/>
                <a:cs typeface="Goudy Old Style"/>
              </a:rPr>
              <a:t> c. </a:t>
            </a:r>
          </a:p>
          <a:p>
            <a:endParaRPr lang="en-US" sz="2600" b="1" dirty="0">
              <a:latin typeface="Goudy Old Style"/>
              <a:cs typeface="Goudy Old Style"/>
            </a:endParaRPr>
          </a:p>
          <a:p>
            <a:endParaRPr lang="en-US" sz="2400" b="1" dirty="0">
              <a:latin typeface="Goudy Old Style"/>
              <a:cs typeface="Goudy Old Style"/>
            </a:endParaRPr>
          </a:p>
        </p:txBody>
      </p:sp>
    </p:spTree>
    <p:extLst>
      <p:ext uri="{BB962C8B-B14F-4D97-AF65-F5344CB8AC3E}">
        <p14:creationId xmlns:p14="http://schemas.microsoft.com/office/powerpoint/2010/main" val="366692525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75" y="748094"/>
            <a:ext cx="8911687" cy="1280890"/>
          </a:xfrm>
        </p:spPr>
        <p:txBody>
          <a:bodyPr/>
          <a:lstStyle/>
          <a:p>
            <a:r>
              <a:rPr lang="en-US" altLang="en-US" sz="3200" b="1" u="sng" dirty="0">
                <a:solidFill>
                  <a:srgbClr val="FF3300"/>
                </a:solidFill>
                <a:latin typeface="Britannic Bold" panose="020B0903060703020204" pitchFamily="34" charset="0"/>
              </a:rPr>
              <a:t>Francis Bacon (</a:t>
            </a:r>
            <a:r>
              <a:rPr lang="en-US" altLang="en-US" sz="3200" b="1" u="sng">
                <a:solidFill>
                  <a:srgbClr val="FF3300"/>
                </a:solidFill>
                <a:latin typeface="Britannic Bold" panose="020B0903060703020204" pitchFamily="34" charset="0"/>
              </a:rPr>
              <a:t>1561 </a:t>
            </a:r>
            <a:r>
              <a:rPr lang="en-US" altLang="en-US" sz="3200" b="1" u="sng" smtClean="0">
                <a:solidFill>
                  <a:srgbClr val="FF3300"/>
                </a:solidFill>
                <a:latin typeface="Britannic Bold" panose="020B0903060703020204" pitchFamily="34" charset="0"/>
              </a:rPr>
              <a:t>- </a:t>
            </a:r>
            <a:r>
              <a:rPr lang="en-US" altLang="en-US" sz="3200" b="1" u="sng" dirty="0">
                <a:solidFill>
                  <a:srgbClr val="FF3300"/>
                </a:solidFill>
                <a:latin typeface="Britannic Bold" panose="020B0903060703020204" pitchFamily="34" charset="0"/>
              </a:rPr>
              <a:t>1626)</a:t>
            </a:r>
            <a:endParaRPr lang="en-US" sz="3200" b="1" i="1" dirty="0"/>
          </a:p>
        </p:txBody>
      </p:sp>
      <p:sp>
        <p:nvSpPr>
          <p:cNvPr id="3" name="Content Placeholder 2"/>
          <p:cNvSpPr>
            <a:spLocks noGrp="1"/>
          </p:cNvSpPr>
          <p:nvPr>
            <p:ph idx="1"/>
          </p:nvPr>
        </p:nvSpPr>
        <p:spPr>
          <a:xfrm>
            <a:off x="2248251" y="1534331"/>
            <a:ext cx="9282487" cy="4438883"/>
          </a:xfrm>
        </p:spPr>
        <p:txBody>
          <a:bodyPr>
            <a:normAutofit/>
          </a:bodyPr>
          <a:lstStyle/>
          <a:p>
            <a:r>
              <a:rPr lang="en-US" sz="2600" b="1" dirty="0" smtClean="0">
                <a:latin typeface="Goudy Old Style"/>
                <a:cs typeface="Goudy Old Style"/>
              </a:rPr>
              <a:t>Politician</a:t>
            </a:r>
            <a:r>
              <a:rPr lang="en-US" sz="2600" b="1" dirty="0">
                <a:latin typeface="Goudy Old Style"/>
                <a:cs typeface="Goudy Old Style"/>
              </a:rPr>
              <a:t>, philosopher, essayist </a:t>
            </a:r>
          </a:p>
          <a:p>
            <a:r>
              <a:rPr lang="en-US" sz="2600" b="1" dirty="0" smtClean="0">
                <a:latin typeface="Goudy Old Style"/>
                <a:cs typeface="Goudy Old Style"/>
              </a:rPr>
              <a:t>The </a:t>
            </a:r>
            <a:r>
              <a:rPr lang="en-US" sz="2600" b="1" dirty="0">
                <a:latin typeface="Goudy Old Style"/>
                <a:cs typeface="Goudy Old Style"/>
              </a:rPr>
              <a:t>first great English essayist. </a:t>
            </a:r>
          </a:p>
          <a:p>
            <a:r>
              <a:rPr lang="en-US" sz="2600" b="1" dirty="0">
                <a:latin typeface="Goudy Old Style"/>
                <a:cs typeface="Goudy Old Style"/>
              </a:rPr>
              <a:t> In 1597 Francis Bacon published his first collection of essays, which made popular in English a literary form widely practiced afterward. It is the most informal and casual of his works, the Essays, that is read most often. </a:t>
            </a:r>
            <a:endParaRPr lang="en-US" sz="2600" b="1" dirty="0" smtClean="0">
              <a:latin typeface="Goudy Old Style"/>
              <a:cs typeface="Goudy Old Style"/>
            </a:endParaRPr>
          </a:p>
          <a:p>
            <a:endParaRPr lang="en-US" sz="2600" b="1" dirty="0">
              <a:latin typeface="Goudy Old Style"/>
              <a:cs typeface="Goudy Old Style"/>
            </a:endParaRPr>
          </a:p>
          <a:p>
            <a:endParaRPr lang="en-US" sz="2600" b="1" dirty="0">
              <a:latin typeface="Goudy Old Style"/>
              <a:cs typeface="Goudy Old Style"/>
            </a:endParaRPr>
          </a:p>
        </p:txBody>
      </p:sp>
    </p:spTree>
    <p:extLst>
      <p:ext uri="{BB962C8B-B14F-4D97-AF65-F5344CB8AC3E}">
        <p14:creationId xmlns:p14="http://schemas.microsoft.com/office/powerpoint/2010/main" val="23170386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75" y="748094"/>
            <a:ext cx="8911687" cy="1280890"/>
          </a:xfrm>
        </p:spPr>
        <p:txBody>
          <a:bodyPr/>
          <a:lstStyle/>
          <a:p>
            <a:r>
              <a:rPr lang="en-US" sz="3200" b="1" dirty="0" smtClean="0"/>
              <a:t>The Renaissance: Introduction</a:t>
            </a:r>
            <a:endParaRPr lang="en-US" sz="3200" b="1" dirty="0"/>
          </a:p>
        </p:txBody>
      </p:sp>
      <p:sp>
        <p:nvSpPr>
          <p:cNvPr id="3" name="Content Placeholder 2"/>
          <p:cNvSpPr>
            <a:spLocks noGrp="1"/>
          </p:cNvSpPr>
          <p:nvPr>
            <p:ph idx="1"/>
          </p:nvPr>
        </p:nvSpPr>
        <p:spPr>
          <a:xfrm>
            <a:off x="2248251" y="2133600"/>
            <a:ext cx="9282487" cy="3777622"/>
          </a:xfrm>
        </p:spPr>
        <p:txBody>
          <a:bodyPr>
            <a:normAutofit/>
          </a:bodyPr>
          <a:lstStyle/>
          <a:p>
            <a:r>
              <a:rPr lang="en-US" sz="2600" b="1" dirty="0" smtClean="0">
                <a:latin typeface="Goudy Old Style"/>
                <a:cs typeface="Goudy Old Style"/>
              </a:rPr>
              <a:t>‘Revival’, or ‘Rebirth’</a:t>
            </a:r>
          </a:p>
          <a:p>
            <a:r>
              <a:rPr lang="en-US" sz="2600" b="1" dirty="0" smtClean="0">
                <a:latin typeface="Goudy Old Style"/>
                <a:cs typeface="Goudy Old Style"/>
              </a:rPr>
              <a:t>Originated in Italy </a:t>
            </a:r>
          </a:p>
          <a:p>
            <a:r>
              <a:rPr lang="en-US" sz="2600" b="1" dirty="0" smtClean="0">
                <a:latin typeface="Goudy Old Style"/>
                <a:cs typeface="Goudy Old Style"/>
              </a:rPr>
              <a:t>Associated with Elizabethan Age in England</a:t>
            </a:r>
          </a:p>
          <a:p>
            <a:r>
              <a:rPr lang="en-US" sz="2600" b="1" dirty="0" smtClean="0">
                <a:latin typeface="Goudy Old Style"/>
                <a:cs typeface="Goudy Old Style"/>
              </a:rPr>
              <a:t>Age of Drama (William Shakespeare, Christopher Marlowe) </a:t>
            </a:r>
          </a:p>
          <a:p>
            <a:r>
              <a:rPr lang="en-US" sz="2600" b="1" dirty="0" smtClean="0">
                <a:latin typeface="Goudy Old Style"/>
                <a:cs typeface="Goudy Old Style"/>
              </a:rPr>
              <a:t>Age of Discovery</a:t>
            </a:r>
          </a:p>
          <a:p>
            <a:r>
              <a:rPr lang="en-US" sz="2600" b="1" dirty="0" smtClean="0">
                <a:latin typeface="Goudy Old Style"/>
                <a:cs typeface="Goudy Old Style"/>
              </a:rPr>
              <a:t>Patriotism </a:t>
            </a:r>
          </a:p>
        </p:txBody>
      </p:sp>
    </p:spTree>
    <p:extLst>
      <p:ext uri="{BB962C8B-B14F-4D97-AF65-F5344CB8AC3E}">
        <p14:creationId xmlns:p14="http://schemas.microsoft.com/office/powerpoint/2010/main" val="14446185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Introduction</a:t>
            </a:r>
            <a:endParaRPr lang="en-US" dirty="0"/>
          </a:p>
        </p:txBody>
      </p:sp>
      <p:sp>
        <p:nvSpPr>
          <p:cNvPr id="3" name="Content Placeholder 2"/>
          <p:cNvSpPr>
            <a:spLocks noGrp="1"/>
          </p:cNvSpPr>
          <p:nvPr>
            <p:ph idx="1"/>
          </p:nvPr>
        </p:nvSpPr>
        <p:spPr>
          <a:xfrm>
            <a:off x="2589212" y="1618715"/>
            <a:ext cx="8915400" cy="4397828"/>
          </a:xfrm>
        </p:spPr>
        <p:txBody>
          <a:bodyPr>
            <a:noAutofit/>
          </a:bodyPr>
          <a:lstStyle/>
          <a:p>
            <a:r>
              <a:rPr lang="en-US" dirty="0" smtClean="0"/>
              <a:t>The “Renaissance” </a:t>
            </a:r>
          </a:p>
          <a:p>
            <a:pPr lvl="1"/>
            <a:r>
              <a:rPr lang="en-US" sz="1800" dirty="0"/>
              <a:t>The word “ Renaissance ” means revival, specifically between the 14th and mid 17th century, revival of interest in ancient Greek and Roman culture.</a:t>
            </a:r>
          </a:p>
          <a:p>
            <a:pPr lvl="1"/>
            <a:r>
              <a:rPr lang="en-US" sz="1800" dirty="0"/>
              <a:t>Renaissance, therefore, in essence, was a historical period in which the European humanist thinkers and scholars made attempts to get rid of conservatism in feudalist Europe and introduce new ideas that expressed the interests of the rising bourgeoisie, to lift the restrictions in all areas placed by the Roman church authorities </a:t>
            </a:r>
          </a:p>
          <a:p>
            <a:pPr lvl="1"/>
            <a:r>
              <a:rPr lang="en-US" sz="1800" dirty="0"/>
              <a:t>During the period of Renaissance, old sciences revived and new sciences emerged, national languages and national cultures free from the absolute control of the Papal authority in Rome took shape and art and literature flourished as never before. With a thirsting curiosity and great love for classical literature, the authority of the Roman Catholic Church was shaken and people came to a new awareness. </a:t>
            </a:r>
          </a:p>
          <a:p>
            <a:pPr lvl="1"/>
            <a:endParaRPr lang="en-US" sz="1800" dirty="0" smtClean="0"/>
          </a:p>
          <a:p>
            <a:pPr lvl="1"/>
            <a:endParaRPr lang="en-US" sz="1800" dirty="0" smtClean="0"/>
          </a:p>
          <a:p>
            <a:pPr lvl="1"/>
            <a:endParaRPr lang="en-US" sz="1800" dirty="0" smtClean="0"/>
          </a:p>
        </p:txBody>
      </p:sp>
    </p:spTree>
    <p:extLst>
      <p:ext uri="{BB962C8B-B14F-4D97-AF65-F5344CB8AC3E}">
        <p14:creationId xmlns:p14="http://schemas.microsoft.com/office/powerpoint/2010/main" val="5483485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75" y="748094"/>
            <a:ext cx="8911687" cy="1280890"/>
          </a:xfrm>
        </p:spPr>
        <p:txBody>
          <a:bodyPr/>
          <a:lstStyle/>
          <a:p>
            <a:r>
              <a:rPr lang="en-US" sz="3200" b="1" dirty="0" smtClean="0"/>
              <a:t>The Renaissance: Introduction</a:t>
            </a:r>
            <a:endParaRPr lang="en-US" sz="3200" b="1" dirty="0"/>
          </a:p>
        </p:txBody>
      </p:sp>
      <p:sp>
        <p:nvSpPr>
          <p:cNvPr id="3" name="Content Placeholder 2"/>
          <p:cNvSpPr>
            <a:spLocks noGrp="1"/>
          </p:cNvSpPr>
          <p:nvPr>
            <p:ph idx="1"/>
          </p:nvPr>
        </p:nvSpPr>
        <p:spPr>
          <a:xfrm>
            <a:off x="2248251" y="2133600"/>
            <a:ext cx="9282487" cy="3777622"/>
          </a:xfrm>
        </p:spPr>
        <p:txBody>
          <a:bodyPr>
            <a:normAutofit/>
          </a:bodyPr>
          <a:lstStyle/>
          <a:p>
            <a:r>
              <a:rPr lang="en-US" sz="2600" b="1" dirty="0">
                <a:latin typeface="Goudy Old Style"/>
                <a:cs typeface="Goudy Old Style"/>
              </a:rPr>
              <a:t>Views and values: humanism, individualism, energy, optimism, self-awareness, pride in nation</a:t>
            </a:r>
          </a:p>
          <a:p>
            <a:r>
              <a:rPr lang="en-US" sz="2600" b="1" dirty="0">
                <a:latin typeface="Goudy Old Style"/>
                <a:cs typeface="Goudy Old Style"/>
              </a:rPr>
              <a:t>Renaissance hero: multi-talented, self-developing, dignified, </a:t>
            </a:r>
            <a:r>
              <a:rPr lang="en-US" sz="2600" b="1" dirty="0" smtClean="0">
                <a:latin typeface="Goudy Old Style"/>
                <a:cs typeface="Goudy Old Style"/>
              </a:rPr>
              <a:t>honorable, </a:t>
            </a:r>
            <a:r>
              <a:rPr lang="en-US" sz="2600" b="1" dirty="0">
                <a:latin typeface="Goudy Old Style"/>
                <a:cs typeface="Goudy Old Style"/>
              </a:rPr>
              <a:t>well-educated, good in fighting and politics</a:t>
            </a:r>
          </a:p>
          <a:p>
            <a:r>
              <a:rPr lang="en-US" sz="2600" b="1" dirty="0">
                <a:latin typeface="Goudy Old Style"/>
                <a:cs typeface="Goudy Old Style"/>
              </a:rPr>
              <a:t>Themes: human pride, ambition, time, death, religious subjects</a:t>
            </a:r>
          </a:p>
          <a:p>
            <a:endParaRPr lang="en-US" sz="2600" b="1" dirty="0" smtClean="0">
              <a:latin typeface="Goudy Old Style"/>
              <a:cs typeface="Goudy Old Style"/>
            </a:endParaRPr>
          </a:p>
        </p:txBody>
      </p:sp>
    </p:spTree>
    <p:extLst>
      <p:ext uri="{BB962C8B-B14F-4D97-AF65-F5344CB8AC3E}">
        <p14:creationId xmlns:p14="http://schemas.microsoft.com/office/powerpoint/2010/main" val="8035480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Major Literary Forms</a:t>
            </a:r>
            <a:endParaRPr lang="en-US" dirty="0"/>
          </a:p>
        </p:txBody>
      </p:sp>
      <p:sp>
        <p:nvSpPr>
          <p:cNvPr id="3" name="Content Placeholder 2"/>
          <p:cNvSpPr>
            <a:spLocks noGrp="1"/>
          </p:cNvSpPr>
          <p:nvPr>
            <p:ph idx="1"/>
          </p:nvPr>
        </p:nvSpPr>
        <p:spPr>
          <a:xfrm>
            <a:off x="2589212" y="1727201"/>
            <a:ext cx="8915400" cy="4397828"/>
          </a:xfrm>
        </p:spPr>
        <p:txBody>
          <a:bodyPr>
            <a:normAutofit/>
          </a:bodyPr>
          <a:lstStyle/>
          <a:p>
            <a:pPr lvl="1" algn="just"/>
            <a:r>
              <a:rPr lang="en-US" sz="2000" dirty="0" smtClean="0"/>
              <a:t>Poetic </a:t>
            </a:r>
            <a:r>
              <a:rPr lang="en-US" sz="2000" dirty="0"/>
              <a:t>drama (comedy, tragedy)</a:t>
            </a:r>
          </a:p>
          <a:p>
            <a:pPr lvl="1" algn="just"/>
            <a:r>
              <a:rPr lang="en-US" sz="2000" dirty="0" smtClean="0"/>
              <a:t>Historical </a:t>
            </a:r>
            <a:r>
              <a:rPr lang="en-US" sz="2000" dirty="0"/>
              <a:t>play </a:t>
            </a:r>
          </a:p>
          <a:p>
            <a:pPr lvl="1" algn="just"/>
            <a:r>
              <a:rPr lang="en-US" sz="2000" dirty="0" smtClean="0"/>
              <a:t>Sonnet</a:t>
            </a:r>
            <a:endParaRPr lang="en-US" sz="2000" dirty="0"/>
          </a:p>
          <a:p>
            <a:pPr lvl="1" algn="just"/>
            <a:r>
              <a:rPr lang="en-US" sz="2000" dirty="0" smtClean="0"/>
              <a:t>Essay</a:t>
            </a:r>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p:txBody>
      </p:sp>
    </p:spTree>
    <p:extLst>
      <p:ext uri="{BB962C8B-B14F-4D97-AF65-F5344CB8AC3E}">
        <p14:creationId xmlns:p14="http://schemas.microsoft.com/office/powerpoint/2010/main" val="10590491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Major Literary Forms</a:t>
            </a:r>
            <a:endParaRPr lang="en-US" dirty="0"/>
          </a:p>
        </p:txBody>
      </p:sp>
      <p:sp>
        <p:nvSpPr>
          <p:cNvPr id="3" name="Content Placeholder 2"/>
          <p:cNvSpPr>
            <a:spLocks noGrp="1"/>
          </p:cNvSpPr>
          <p:nvPr>
            <p:ph idx="1"/>
          </p:nvPr>
        </p:nvSpPr>
        <p:spPr>
          <a:xfrm>
            <a:off x="2589212" y="1727201"/>
            <a:ext cx="8915400" cy="4397828"/>
          </a:xfrm>
        </p:spPr>
        <p:txBody>
          <a:bodyPr>
            <a:normAutofit/>
          </a:bodyPr>
          <a:lstStyle/>
          <a:p>
            <a:pPr lvl="1" algn="just"/>
            <a:r>
              <a:rPr lang="en-US" sz="2000" dirty="0"/>
              <a:t>comedy - a form of literature that deals with life in a humorous or satiric manner </a:t>
            </a:r>
          </a:p>
          <a:p>
            <a:pPr lvl="1" algn="just"/>
            <a:r>
              <a:rPr lang="en-US" sz="2000" dirty="0"/>
              <a:t>tragedy - a literary work in which the character is destroyed by forces beyond his or her control </a:t>
            </a:r>
          </a:p>
          <a:p>
            <a:pPr lvl="1" algn="just"/>
            <a:r>
              <a:rPr lang="en-US" sz="2000" dirty="0"/>
              <a:t>historical play - a sub-genre of drama that uses historical figures, groups of people or events as a subject matter </a:t>
            </a:r>
          </a:p>
          <a:p>
            <a:pPr lvl="1" algn="just"/>
            <a:r>
              <a:rPr lang="en-US" sz="2000" dirty="0"/>
              <a:t>Sonnet: a poem consisting of fourteen lines of iambic pentameter</a:t>
            </a:r>
          </a:p>
          <a:p>
            <a:pPr lvl="1" algn="just"/>
            <a:r>
              <a:rPr lang="en-US" sz="2000" dirty="0"/>
              <a:t>Essay - a piece of prose that expresses an individual’s point of view; usually it is a series of closely related paragraphs that combine to make a complete piece of writing </a:t>
            </a:r>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a:p>
            <a:pPr lvl="1" algn="just"/>
            <a:endParaRPr lang="en-US" sz="2000" dirty="0"/>
          </a:p>
        </p:txBody>
      </p:sp>
    </p:spTree>
    <p:extLst>
      <p:ext uri="{BB962C8B-B14F-4D97-AF65-F5344CB8AC3E}">
        <p14:creationId xmlns:p14="http://schemas.microsoft.com/office/powerpoint/2010/main" val="29398590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Humanism</a:t>
            </a:r>
            <a:endParaRPr lang="en-US" dirty="0"/>
          </a:p>
        </p:txBody>
      </p:sp>
      <p:sp>
        <p:nvSpPr>
          <p:cNvPr id="3" name="Content Placeholder 2"/>
          <p:cNvSpPr>
            <a:spLocks noGrp="1"/>
          </p:cNvSpPr>
          <p:nvPr>
            <p:ph idx="1"/>
          </p:nvPr>
        </p:nvSpPr>
        <p:spPr>
          <a:xfrm>
            <a:off x="2589212" y="1727201"/>
            <a:ext cx="8915400" cy="4397828"/>
          </a:xfrm>
        </p:spPr>
        <p:txBody>
          <a:bodyPr>
            <a:normAutofit/>
          </a:bodyPr>
          <a:lstStyle/>
          <a:p>
            <a:pPr lvl="0">
              <a:buClr>
                <a:srgbClr val="A53010"/>
              </a:buClr>
            </a:pPr>
            <a:r>
              <a:rPr lang="en-US" sz="2000" dirty="0">
                <a:solidFill>
                  <a:prstClr val="black">
                    <a:lumMod val="75000"/>
                    <a:lumOff val="25000"/>
                  </a:prstClr>
                </a:solidFill>
              </a:rPr>
              <a:t>Humanism is both the keynote of the Renaissance and the intellectual liberation movement, associated with new attitudes to ancient Greek and Latin literature. The humanists began by criticizing and evaluating the Latin and Greek authors in the light of what they believed to be Roman and Greek standards of civilization. They took interest in human life and human activities and gave expression to the new feeling of admiration for human beauty, human achievement. </a:t>
            </a:r>
          </a:p>
          <a:p>
            <a:pPr lvl="0">
              <a:buClr>
                <a:srgbClr val="A53010"/>
              </a:buClr>
            </a:pPr>
            <a:r>
              <a:rPr lang="en-US" sz="2000" dirty="0">
                <a:solidFill>
                  <a:prstClr val="black">
                    <a:lumMod val="75000"/>
                    <a:lumOff val="25000"/>
                  </a:prstClr>
                </a:solidFill>
              </a:rPr>
              <a:t>Thomas More (1477 ～ </a:t>
            </a:r>
            <a:r>
              <a:rPr lang="en-US" sz="2000" dirty="0" smtClean="0">
                <a:solidFill>
                  <a:prstClr val="black">
                    <a:lumMod val="75000"/>
                    <a:lumOff val="25000"/>
                  </a:prstClr>
                </a:solidFill>
              </a:rPr>
              <a:t>1535) was </a:t>
            </a:r>
            <a:r>
              <a:rPr lang="en-US" sz="2000" dirty="0">
                <a:solidFill>
                  <a:prstClr val="black">
                    <a:lumMod val="75000"/>
                    <a:lumOff val="25000"/>
                  </a:prstClr>
                </a:solidFill>
              </a:rPr>
              <a:t>the leading humanist of his day. </a:t>
            </a:r>
          </a:p>
          <a:p>
            <a:pPr lvl="0">
              <a:buClr>
                <a:srgbClr val="A53010"/>
              </a:buClr>
            </a:pPr>
            <a:r>
              <a:rPr lang="en-US" sz="2000" dirty="0">
                <a:solidFill>
                  <a:prstClr val="black">
                    <a:lumMod val="75000"/>
                    <a:lumOff val="25000"/>
                  </a:prstClr>
                </a:solidFill>
              </a:rPr>
              <a:t>Among his writings the best known is Utopia (1516) which tells of a journey to an imaginary island named Utopia, where an ideal form of society exists.</a:t>
            </a:r>
            <a:endParaRPr lang="en-US" sz="2000" dirty="0" smtClean="0">
              <a:solidFill>
                <a:prstClr val="black">
                  <a:lumMod val="75000"/>
                  <a:lumOff val="25000"/>
                </a:prstClr>
              </a:solidFill>
            </a:endParaRPr>
          </a:p>
          <a:p>
            <a:pPr lvl="0">
              <a:buClr>
                <a:srgbClr val="A53010"/>
              </a:buClr>
            </a:pPr>
            <a:endParaRPr lang="en-US" sz="2000" dirty="0" smtClean="0">
              <a:solidFill>
                <a:prstClr val="black">
                  <a:lumMod val="75000"/>
                  <a:lumOff val="25000"/>
                </a:prstClr>
              </a:solidFill>
            </a:endParaRPr>
          </a:p>
          <a:p>
            <a:pPr lvl="0">
              <a:buClr>
                <a:srgbClr val="A53010"/>
              </a:buClr>
            </a:pPr>
            <a:endParaRPr lang="en-US" sz="2000" dirty="0">
              <a:solidFill>
                <a:prstClr val="black">
                  <a:lumMod val="75000"/>
                  <a:lumOff val="25000"/>
                </a:prstClr>
              </a:solidFill>
            </a:endParaRPr>
          </a:p>
          <a:p>
            <a:pPr lvl="0">
              <a:buClr>
                <a:srgbClr val="A53010"/>
              </a:buClr>
            </a:pPr>
            <a:endParaRPr lang="en-US" sz="2000" dirty="0" smtClean="0">
              <a:solidFill>
                <a:prstClr val="black">
                  <a:lumMod val="75000"/>
                  <a:lumOff val="25000"/>
                </a:prstClr>
              </a:solidFill>
            </a:endParaRPr>
          </a:p>
          <a:p>
            <a:pPr lvl="0">
              <a:buClr>
                <a:srgbClr val="A53010"/>
              </a:buClr>
            </a:pPr>
            <a:endParaRPr lang="en-US" sz="2000" dirty="0">
              <a:solidFill>
                <a:prstClr val="black">
                  <a:lumMod val="75000"/>
                  <a:lumOff val="25000"/>
                </a:prstClr>
              </a:solidFill>
            </a:endParaRPr>
          </a:p>
          <a:p>
            <a:pPr lvl="0">
              <a:buClr>
                <a:srgbClr val="A53010"/>
              </a:buClr>
            </a:pPr>
            <a:endParaRPr lang="en-US" sz="2000" dirty="0" smtClean="0">
              <a:solidFill>
                <a:prstClr val="black">
                  <a:lumMod val="75000"/>
                  <a:lumOff val="25000"/>
                </a:prstClr>
              </a:solidFill>
            </a:endParaRPr>
          </a:p>
          <a:p>
            <a:pPr lvl="0">
              <a:buClr>
                <a:srgbClr val="A53010"/>
              </a:buClr>
            </a:pPr>
            <a:endParaRPr lang="en-US" sz="1800" dirty="0"/>
          </a:p>
        </p:txBody>
      </p:sp>
    </p:spTree>
    <p:extLst>
      <p:ext uri="{BB962C8B-B14F-4D97-AF65-F5344CB8AC3E}">
        <p14:creationId xmlns:p14="http://schemas.microsoft.com/office/powerpoint/2010/main" val="9614220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Renaissance: Drama</a:t>
            </a:r>
            <a:endParaRPr lang="en-US" dirty="0"/>
          </a:p>
        </p:txBody>
      </p:sp>
      <p:sp>
        <p:nvSpPr>
          <p:cNvPr id="3" name="Content Placeholder 2"/>
          <p:cNvSpPr>
            <a:spLocks noGrp="1"/>
          </p:cNvSpPr>
          <p:nvPr>
            <p:ph idx="1"/>
          </p:nvPr>
        </p:nvSpPr>
        <p:spPr>
          <a:xfrm>
            <a:off x="2589212" y="1727201"/>
            <a:ext cx="8915400" cy="4397828"/>
          </a:xfrm>
        </p:spPr>
        <p:txBody>
          <a:bodyPr>
            <a:normAutofit/>
          </a:bodyPr>
          <a:lstStyle/>
          <a:p>
            <a:pPr lvl="0">
              <a:buClr>
                <a:srgbClr val="A53010"/>
              </a:buClr>
            </a:pPr>
            <a:r>
              <a:rPr lang="en-US" sz="2000" dirty="0" smtClean="0">
                <a:solidFill>
                  <a:prstClr val="black">
                    <a:lumMod val="75000"/>
                    <a:lumOff val="25000"/>
                  </a:prstClr>
                </a:solidFill>
              </a:rPr>
              <a:t>Based </a:t>
            </a:r>
            <a:r>
              <a:rPr lang="en-US" sz="2000" dirty="0">
                <a:solidFill>
                  <a:prstClr val="black">
                    <a:lumMod val="75000"/>
                    <a:lumOff val="25000"/>
                  </a:prstClr>
                </a:solidFill>
              </a:rPr>
              <a:t>on the miracle play, the morality play, the interlude and the classical drama, drama flourished in this age more than any other form of literature. </a:t>
            </a:r>
            <a:endParaRPr lang="en-US" sz="2000" dirty="0" smtClean="0">
              <a:solidFill>
                <a:prstClr val="black">
                  <a:lumMod val="75000"/>
                  <a:lumOff val="25000"/>
                </a:prstClr>
              </a:solidFill>
            </a:endParaRPr>
          </a:p>
          <a:p>
            <a:pPr lvl="0">
              <a:buClr>
                <a:srgbClr val="A53010"/>
              </a:buClr>
            </a:pPr>
            <a:r>
              <a:rPr lang="en-US" sz="2000" dirty="0">
                <a:solidFill>
                  <a:prstClr val="black">
                    <a:lumMod val="75000"/>
                    <a:lumOff val="25000"/>
                  </a:prstClr>
                </a:solidFill>
              </a:rPr>
              <a:t>Marlowe: He was the greatest of the pioneers of English drama. His importance is due to the energy with which he endowed the blank verse line (unrhymed iambic pentameter), which in his hands developed an unprecedented suppleness and power. His plays have great intensity, but sometimes they show a genius which is epic rather than dramatic.</a:t>
            </a:r>
          </a:p>
          <a:p>
            <a:pPr lvl="0">
              <a:buClr>
                <a:srgbClr val="A53010"/>
              </a:buClr>
            </a:pPr>
            <a:r>
              <a:rPr lang="en-US" sz="2000" dirty="0">
                <a:solidFill>
                  <a:prstClr val="black">
                    <a:lumMod val="75000"/>
                    <a:lumOff val="25000"/>
                  </a:prstClr>
                </a:solidFill>
              </a:rPr>
              <a:t> Marlowe's works paved the route for the greatest dramatist—William Shakespeare—whose accomplishments were the monument of the English Renaissance and whose works gave the fullest expression to humanist ideals. </a:t>
            </a:r>
          </a:p>
          <a:p>
            <a:pPr lvl="0">
              <a:buClr>
                <a:srgbClr val="A53010"/>
              </a:buClr>
            </a:pPr>
            <a:endParaRPr lang="en-US" sz="2000" dirty="0" smtClean="0">
              <a:solidFill>
                <a:prstClr val="black">
                  <a:lumMod val="75000"/>
                  <a:lumOff val="25000"/>
                </a:prstClr>
              </a:solidFill>
            </a:endParaRPr>
          </a:p>
          <a:p>
            <a:pPr lvl="0">
              <a:buClr>
                <a:srgbClr val="A53010"/>
              </a:buClr>
            </a:pPr>
            <a:endParaRPr lang="en-US" sz="2000" dirty="0">
              <a:solidFill>
                <a:prstClr val="black">
                  <a:lumMod val="75000"/>
                  <a:lumOff val="25000"/>
                </a:prstClr>
              </a:solidFill>
            </a:endParaRPr>
          </a:p>
          <a:p>
            <a:pPr lvl="0">
              <a:buClr>
                <a:srgbClr val="A53010"/>
              </a:buClr>
            </a:pPr>
            <a:endParaRPr lang="en-US" sz="2000" dirty="0">
              <a:solidFill>
                <a:prstClr val="black">
                  <a:lumMod val="75000"/>
                  <a:lumOff val="25000"/>
                </a:prstClr>
              </a:solidFill>
            </a:endParaRPr>
          </a:p>
          <a:p>
            <a:pPr lvl="0">
              <a:buClr>
                <a:srgbClr val="A53010"/>
              </a:buClr>
            </a:pPr>
            <a:endParaRPr lang="en-US" sz="2000" dirty="0" smtClean="0">
              <a:solidFill>
                <a:prstClr val="black">
                  <a:lumMod val="75000"/>
                  <a:lumOff val="25000"/>
                </a:prstClr>
              </a:solidFill>
            </a:endParaRPr>
          </a:p>
          <a:p>
            <a:pPr lvl="0">
              <a:buClr>
                <a:srgbClr val="A53010"/>
              </a:buClr>
            </a:pPr>
            <a:endParaRPr lang="en-US" sz="2000" dirty="0">
              <a:solidFill>
                <a:prstClr val="black">
                  <a:lumMod val="75000"/>
                  <a:lumOff val="25000"/>
                </a:prstClr>
              </a:solidFill>
            </a:endParaRPr>
          </a:p>
          <a:p>
            <a:pPr lvl="1"/>
            <a:endParaRPr lang="en-US" sz="2000" dirty="0" smtClean="0"/>
          </a:p>
          <a:p>
            <a:pPr lvl="1"/>
            <a:endParaRPr lang="en-US" sz="2000" dirty="0" smtClean="0"/>
          </a:p>
        </p:txBody>
      </p:sp>
    </p:spTree>
    <p:extLst>
      <p:ext uri="{BB962C8B-B14F-4D97-AF65-F5344CB8AC3E}">
        <p14:creationId xmlns:p14="http://schemas.microsoft.com/office/powerpoint/2010/main" val="24941500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3475" y="748094"/>
            <a:ext cx="8911687" cy="1280890"/>
          </a:xfrm>
        </p:spPr>
        <p:txBody>
          <a:bodyPr/>
          <a:lstStyle/>
          <a:p>
            <a:r>
              <a:rPr lang="en-US" altLang="en-US" sz="3200" b="1" u="sng" dirty="0">
                <a:solidFill>
                  <a:srgbClr val="FF3300"/>
                </a:solidFill>
                <a:latin typeface="Britannic Bold" panose="020B0903060703020204" pitchFamily="34" charset="0"/>
              </a:rPr>
              <a:t>William Shakespeare</a:t>
            </a:r>
            <a:r>
              <a:rPr lang="en-US" altLang="en-US" sz="3200" b="1" dirty="0">
                <a:solidFill>
                  <a:srgbClr val="FF3300"/>
                </a:solidFill>
                <a:latin typeface="Britannic Bold" panose="020B0903060703020204" pitchFamily="34" charset="0"/>
              </a:rPr>
              <a:t> (1564-1616)</a:t>
            </a:r>
            <a:endParaRPr lang="en-US" sz="3200" b="1" i="1" dirty="0"/>
          </a:p>
        </p:txBody>
      </p:sp>
      <p:sp>
        <p:nvSpPr>
          <p:cNvPr id="3" name="Content Placeholder 2"/>
          <p:cNvSpPr>
            <a:spLocks noGrp="1"/>
          </p:cNvSpPr>
          <p:nvPr>
            <p:ph idx="1"/>
          </p:nvPr>
        </p:nvSpPr>
        <p:spPr>
          <a:xfrm>
            <a:off x="2248251" y="1534331"/>
            <a:ext cx="9282487" cy="4438883"/>
          </a:xfrm>
        </p:spPr>
        <p:txBody>
          <a:bodyPr>
            <a:normAutofit fontScale="92500" lnSpcReduction="10000"/>
          </a:bodyPr>
          <a:lstStyle/>
          <a:p>
            <a:r>
              <a:rPr lang="en-US" sz="2600" b="1" dirty="0" smtClean="0">
                <a:latin typeface="Goudy Old Style"/>
                <a:cs typeface="Goudy Old Style"/>
              </a:rPr>
              <a:t>Playwright</a:t>
            </a:r>
            <a:endParaRPr lang="en-US" sz="2600" b="1" dirty="0">
              <a:latin typeface="Goudy Old Style"/>
              <a:cs typeface="Goudy Old Style"/>
            </a:endParaRPr>
          </a:p>
          <a:p>
            <a:pPr lvl="1"/>
            <a:r>
              <a:rPr lang="en-US" sz="2400" b="1" dirty="0" smtClean="0">
                <a:latin typeface="Goudy Old Style"/>
                <a:cs typeface="Goudy Old Style"/>
              </a:rPr>
              <a:t>Tragedies</a:t>
            </a:r>
            <a:endParaRPr lang="en-US" sz="2400" b="1" dirty="0">
              <a:latin typeface="Goudy Old Style"/>
              <a:cs typeface="Goudy Old Style"/>
            </a:endParaRPr>
          </a:p>
          <a:p>
            <a:pPr lvl="1"/>
            <a:r>
              <a:rPr lang="en-US" sz="2400" b="1" dirty="0" smtClean="0">
                <a:latin typeface="Goudy Old Style"/>
                <a:cs typeface="Goudy Old Style"/>
              </a:rPr>
              <a:t>Comedies </a:t>
            </a:r>
            <a:endParaRPr lang="en-US" sz="2400" b="1" dirty="0">
              <a:latin typeface="Goudy Old Style"/>
              <a:cs typeface="Goudy Old Style"/>
            </a:endParaRPr>
          </a:p>
          <a:p>
            <a:pPr lvl="1"/>
            <a:r>
              <a:rPr lang="en-US" sz="2400" b="1" dirty="0" smtClean="0">
                <a:latin typeface="Goudy Old Style"/>
                <a:cs typeface="Goudy Old Style"/>
              </a:rPr>
              <a:t>Historical </a:t>
            </a:r>
            <a:r>
              <a:rPr lang="en-US" sz="2400" b="1" dirty="0">
                <a:latin typeface="Goudy Old Style"/>
                <a:cs typeface="Goudy Old Style"/>
              </a:rPr>
              <a:t>plays</a:t>
            </a:r>
          </a:p>
          <a:p>
            <a:r>
              <a:rPr lang="en-US" sz="2600" b="1" dirty="0" smtClean="0">
                <a:latin typeface="Goudy Old Style"/>
                <a:cs typeface="Goudy Old Style"/>
              </a:rPr>
              <a:t>Poet</a:t>
            </a:r>
            <a:endParaRPr lang="en-US" sz="2600" b="1" dirty="0">
              <a:latin typeface="Goudy Old Style"/>
              <a:cs typeface="Goudy Old Style"/>
            </a:endParaRPr>
          </a:p>
          <a:p>
            <a:pPr lvl="1"/>
            <a:r>
              <a:rPr lang="en-US" sz="2400" b="1" dirty="0">
                <a:latin typeface="Goudy Old Style"/>
                <a:cs typeface="Goudy Old Style"/>
              </a:rPr>
              <a:t>154 sonnets</a:t>
            </a:r>
          </a:p>
          <a:p>
            <a:pPr lvl="1"/>
            <a:r>
              <a:rPr lang="en-US" sz="2400" b="1" dirty="0" smtClean="0">
                <a:latin typeface="Goudy Old Style"/>
                <a:cs typeface="Goudy Old Style"/>
              </a:rPr>
              <a:t>Narrative poems</a:t>
            </a:r>
            <a:endParaRPr lang="en-US" sz="2400" b="1" dirty="0">
              <a:latin typeface="Goudy Old Style"/>
              <a:cs typeface="Goudy Old Style"/>
            </a:endParaRPr>
          </a:p>
          <a:p>
            <a:pPr marL="0" indent="0">
              <a:buNone/>
            </a:pPr>
            <a:r>
              <a:rPr lang="en-US" sz="2600" b="1" dirty="0">
                <a:latin typeface="Goudy Old Style"/>
                <a:cs typeface="Goudy Old Style"/>
              </a:rPr>
              <a:t>    </a:t>
            </a:r>
            <a:r>
              <a:rPr lang="en-US" sz="2600" b="1" dirty="0" smtClean="0">
                <a:latin typeface="Goudy Old Style"/>
                <a:cs typeface="Goudy Old Style"/>
              </a:rPr>
              <a:t>		Venus </a:t>
            </a:r>
            <a:r>
              <a:rPr lang="en-US" sz="2600" b="1" dirty="0">
                <a:latin typeface="Goudy Old Style"/>
                <a:cs typeface="Goudy Old Style"/>
              </a:rPr>
              <a:t>and Adonis</a:t>
            </a:r>
          </a:p>
          <a:p>
            <a:pPr marL="0" indent="0">
              <a:buNone/>
            </a:pPr>
            <a:r>
              <a:rPr lang="en-US" sz="2600" b="1" dirty="0">
                <a:latin typeface="Goudy Old Style"/>
                <a:cs typeface="Goudy Old Style"/>
              </a:rPr>
              <a:t>    </a:t>
            </a:r>
            <a:r>
              <a:rPr lang="en-US" sz="2600" b="1" dirty="0" smtClean="0">
                <a:latin typeface="Goudy Old Style"/>
                <a:cs typeface="Goudy Old Style"/>
              </a:rPr>
              <a:t>		The </a:t>
            </a:r>
            <a:r>
              <a:rPr lang="en-US" sz="2600" b="1" dirty="0">
                <a:latin typeface="Goudy Old Style"/>
                <a:cs typeface="Goudy Old Style"/>
              </a:rPr>
              <a:t>Rape of </a:t>
            </a:r>
            <a:r>
              <a:rPr lang="en-US" sz="2600" b="1" dirty="0" err="1">
                <a:latin typeface="Goudy Old Style"/>
                <a:cs typeface="Goudy Old Style"/>
              </a:rPr>
              <a:t>Lucrece</a:t>
            </a:r>
            <a:r>
              <a:rPr lang="en-US" sz="2600" b="1" dirty="0">
                <a:latin typeface="Goudy Old Style"/>
                <a:cs typeface="Goudy Old Style"/>
              </a:rPr>
              <a:t> </a:t>
            </a:r>
          </a:p>
          <a:p>
            <a:pPr marL="0" indent="0">
              <a:buNone/>
            </a:pPr>
            <a:r>
              <a:rPr lang="en-US" sz="2600" b="1" dirty="0" smtClean="0">
                <a:latin typeface="Goudy Old Style"/>
                <a:cs typeface="Goudy Old Style"/>
              </a:rPr>
              <a:t> </a:t>
            </a:r>
            <a:endParaRPr lang="en-US" sz="2400" b="1" dirty="0">
              <a:latin typeface="Goudy Old Style"/>
              <a:cs typeface="Goudy Old Style"/>
            </a:endParaRPr>
          </a:p>
        </p:txBody>
      </p:sp>
    </p:spTree>
    <p:extLst>
      <p:ext uri="{BB962C8B-B14F-4D97-AF65-F5344CB8AC3E}">
        <p14:creationId xmlns:p14="http://schemas.microsoft.com/office/powerpoint/2010/main" val="1349147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3.xml><?xml version="1.0" encoding="utf-8"?>
<a:theme xmlns:a="http://schemas.openxmlformats.org/drawingml/2006/main" name="2_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otalTime>317</TotalTime>
  <Words>932</Words>
  <Application>Microsoft Office PowerPoint</Application>
  <PresentationFormat>Widescreen</PresentationFormat>
  <Paragraphs>112</Paragraphs>
  <Slides>15</Slides>
  <Notes>0</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15</vt:i4>
      </vt:variant>
    </vt:vector>
  </HeadingPairs>
  <TitlesOfParts>
    <vt:vector size="26" baseType="lpstr">
      <vt:lpstr>Arial</vt:lpstr>
      <vt:lpstr>Britannic Bold</vt:lpstr>
      <vt:lpstr>Calibri</vt:lpstr>
      <vt:lpstr>Calibri Light</vt:lpstr>
      <vt:lpstr>Century Gothic</vt:lpstr>
      <vt:lpstr>Goudy Old Style</vt:lpstr>
      <vt:lpstr>Times New Roman</vt:lpstr>
      <vt:lpstr>Wingdings 3</vt:lpstr>
      <vt:lpstr>Office Theme</vt:lpstr>
      <vt:lpstr>Wisp</vt:lpstr>
      <vt:lpstr>2_Wisp</vt:lpstr>
      <vt:lpstr>History of English Literature I</vt:lpstr>
      <vt:lpstr>The Renaissance: Introduction</vt:lpstr>
      <vt:lpstr>The Renaissance: Introduction</vt:lpstr>
      <vt:lpstr>The Renaissance: Introduction</vt:lpstr>
      <vt:lpstr>The Renaissance: Major Literary Forms</vt:lpstr>
      <vt:lpstr>The Renaissance: Major Literary Forms</vt:lpstr>
      <vt:lpstr>The Renaissance: Humanism</vt:lpstr>
      <vt:lpstr>The Renaissance: Drama</vt:lpstr>
      <vt:lpstr>William Shakespeare (1564-1616)</vt:lpstr>
      <vt:lpstr>Shakespeare’s Tragedies: </vt:lpstr>
      <vt:lpstr>Shakespeare’s Comedies:</vt:lpstr>
      <vt:lpstr>Shakespeare’s Comedies</vt:lpstr>
      <vt:lpstr>Shakespeare's Historical Plays:</vt:lpstr>
      <vt:lpstr>Edmund Spenser (c. 1552 - 1599)</vt:lpstr>
      <vt:lpstr>Francis Bacon (1561 - 1626)</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English Literature I</dc:title>
  <dc:creator>Arslan Ahmad</dc:creator>
  <cp:lastModifiedBy>Arslan Ahmad</cp:lastModifiedBy>
  <cp:revision>68</cp:revision>
  <dcterms:created xsi:type="dcterms:W3CDTF">2020-03-25T19:51:05Z</dcterms:created>
  <dcterms:modified xsi:type="dcterms:W3CDTF">2020-03-31T15:38:17Z</dcterms:modified>
</cp:coreProperties>
</file>